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5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76350" y="1092200"/>
            <a:ext cx="4795838" cy="3930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38238" y="5407025"/>
            <a:ext cx="5080000" cy="436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4100" y="1092200"/>
            <a:ext cx="5243513" cy="39338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38238" y="5407025"/>
            <a:ext cx="5081587" cy="43640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525A1-2FBC-44B6-AA62-07D3FEB40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6E4F9-E030-41E9-A516-B2D8E9898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EBC70-2F25-4C82-BEA3-6AC946802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89025" y="2224088"/>
            <a:ext cx="4160838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02263" y="2224088"/>
            <a:ext cx="4160837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31DB-35A9-474B-B366-8FBC1B15F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8063" y="117475"/>
            <a:ext cx="2205037" cy="709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117475"/>
            <a:ext cx="6464300" cy="709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89025" y="2224088"/>
            <a:ext cx="4160838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02263" y="2224088"/>
            <a:ext cx="4160837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DA80A-1A0A-4B55-B53B-0D1570054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8063" y="117475"/>
            <a:ext cx="2205037" cy="709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117475"/>
            <a:ext cx="6464300" cy="709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5925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9688" y="2101850"/>
            <a:ext cx="4225925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15809-6446-46A2-8ACD-BA97E26BA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4550" y="620713"/>
            <a:ext cx="2151063" cy="6467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620713"/>
            <a:ext cx="6300787" cy="6467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620713"/>
            <a:ext cx="8604250" cy="12715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620713"/>
            <a:ext cx="8604250" cy="12715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41363" y="2101850"/>
            <a:ext cx="4225925" cy="4986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9688" y="2101850"/>
            <a:ext cx="4225925" cy="4986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620713"/>
            <a:ext cx="8604250" cy="12715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741363" y="2101850"/>
            <a:ext cx="4225925" cy="4986338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19688" y="2101850"/>
            <a:ext cx="4225925" cy="4986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80283-60F4-4A3A-BF6C-232FB2CF70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735A8-785D-4902-98D6-072D45485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30366-AFF0-4379-A0EB-77F4C4901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E4A9A-B7C8-410B-A0C6-346685168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44922-CCFB-4679-8EE1-7B03C064C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37961071-AF07-415D-8850-5382C7C06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117475"/>
            <a:ext cx="860425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9025" y="2224088"/>
            <a:ext cx="8474075" cy="4986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37500" y="6251575"/>
            <a:ext cx="1968500" cy="105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E6E6E6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E6E6E6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E6E6E6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99CCFF"/>
          </a:solidFill>
          <a:latin typeface="+mn-lt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117475"/>
            <a:ext cx="860425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9025" y="2224088"/>
            <a:ext cx="8474075" cy="4986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37500" y="6251575"/>
            <a:ext cx="1968500" cy="105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E6E6E6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E6E6E6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E6E6E6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E6E6E6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99CCFF"/>
          </a:solidFill>
          <a:latin typeface="+mn-lt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99CCFF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47FF"/>
            </a:gs>
            <a:gs pos="100000">
              <a:srgbClr val="00008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Freeform 1"/>
          <p:cNvSpPr>
            <a:spLocks noChangeArrowheads="1"/>
          </p:cNvSpPr>
          <p:nvPr/>
        </p:nvSpPr>
        <p:spPr bwMode="auto">
          <a:xfrm>
            <a:off x="0" y="0"/>
            <a:ext cx="5219700" cy="1017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36"/>
              </a:cxn>
              <a:cxn ang="0">
                <a:pos x="706" y="1631"/>
              </a:cxn>
              <a:cxn ang="0">
                <a:pos x="1407" y="1935"/>
              </a:cxn>
              <a:cxn ang="0">
                <a:pos x="2157" y="2197"/>
              </a:cxn>
              <a:cxn ang="0">
                <a:pos x="2943" y="2418"/>
              </a:cxn>
              <a:cxn ang="0">
                <a:pos x="3767" y="2593"/>
              </a:cxn>
              <a:cxn ang="0">
                <a:pos x="4625" y="2721"/>
              </a:cxn>
              <a:cxn ang="0">
                <a:pos x="5510" y="2801"/>
              </a:cxn>
              <a:cxn ang="0">
                <a:pos x="6417" y="2827"/>
              </a:cxn>
              <a:cxn ang="0">
                <a:pos x="7329" y="2801"/>
              </a:cxn>
              <a:cxn ang="0">
                <a:pos x="8215" y="2721"/>
              </a:cxn>
              <a:cxn ang="0">
                <a:pos x="9072" y="2593"/>
              </a:cxn>
              <a:cxn ang="0">
                <a:pos x="9895" y="2418"/>
              </a:cxn>
              <a:cxn ang="0">
                <a:pos x="10684" y="2197"/>
              </a:cxn>
              <a:cxn ang="0">
                <a:pos x="11432" y="1935"/>
              </a:cxn>
              <a:cxn ang="0">
                <a:pos x="12136" y="1631"/>
              </a:cxn>
              <a:cxn ang="0">
                <a:pos x="12788" y="1293"/>
              </a:cxn>
              <a:cxn ang="0">
                <a:pos x="13392" y="920"/>
              </a:cxn>
              <a:cxn ang="0">
                <a:pos x="13940" y="513"/>
              </a:cxn>
              <a:cxn ang="0">
                <a:pos x="14429" y="78"/>
              </a:cxn>
              <a:cxn ang="0">
                <a:pos x="14497" y="0"/>
              </a:cxn>
              <a:cxn ang="0">
                <a:pos x="0" y="0"/>
              </a:cxn>
            </a:cxnLst>
            <a:rect l="0" t="0" r="r" b="b"/>
            <a:pathLst>
              <a:path w="14498" h="2828">
                <a:moveTo>
                  <a:pt x="0" y="0"/>
                </a:moveTo>
                <a:lnTo>
                  <a:pt x="0" y="1236"/>
                </a:lnTo>
                <a:lnTo>
                  <a:pt x="706" y="1631"/>
                </a:lnTo>
                <a:lnTo>
                  <a:pt x="1407" y="1935"/>
                </a:lnTo>
                <a:lnTo>
                  <a:pt x="2157" y="2197"/>
                </a:lnTo>
                <a:lnTo>
                  <a:pt x="2943" y="2418"/>
                </a:lnTo>
                <a:lnTo>
                  <a:pt x="3767" y="2593"/>
                </a:lnTo>
                <a:lnTo>
                  <a:pt x="4625" y="2721"/>
                </a:lnTo>
                <a:lnTo>
                  <a:pt x="5510" y="2801"/>
                </a:lnTo>
                <a:lnTo>
                  <a:pt x="6417" y="2827"/>
                </a:lnTo>
                <a:lnTo>
                  <a:pt x="7329" y="2801"/>
                </a:lnTo>
                <a:lnTo>
                  <a:pt x="8215" y="2721"/>
                </a:lnTo>
                <a:lnTo>
                  <a:pt x="9072" y="2593"/>
                </a:lnTo>
                <a:lnTo>
                  <a:pt x="9895" y="2418"/>
                </a:lnTo>
                <a:lnTo>
                  <a:pt x="10684" y="2197"/>
                </a:lnTo>
                <a:lnTo>
                  <a:pt x="11432" y="1935"/>
                </a:lnTo>
                <a:lnTo>
                  <a:pt x="12136" y="1631"/>
                </a:lnTo>
                <a:lnTo>
                  <a:pt x="12788" y="1293"/>
                </a:lnTo>
                <a:lnTo>
                  <a:pt x="13392" y="920"/>
                </a:lnTo>
                <a:lnTo>
                  <a:pt x="13940" y="513"/>
                </a:lnTo>
                <a:lnTo>
                  <a:pt x="14429" y="78"/>
                </a:lnTo>
                <a:lnTo>
                  <a:pt x="14497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47FF"/>
              </a:gs>
              <a:gs pos="100000">
                <a:srgbClr val="000080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5400675"/>
            <a:ext cx="10080625" cy="2157413"/>
          </a:xfrm>
          <a:prstGeom prst="roundRect">
            <a:avLst>
              <a:gd name="adj" fmla="val 69"/>
            </a:avLst>
          </a:prstGeom>
          <a:gradFill rotWithShape="0">
            <a:gsLst>
              <a:gs pos="0">
                <a:srgbClr val="0047FF"/>
              </a:gs>
              <a:gs pos="100000">
                <a:srgbClr val="00008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099" name="Freeform 3"/>
          <p:cNvSpPr>
            <a:spLocks noChangeArrowheads="1"/>
          </p:cNvSpPr>
          <p:nvPr/>
        </p:nvSpPr>
        <p:spPr bwMode="auto">
          <a:xfrm>
            <a:off x="0" y="6457950"/>
            <a:ext cx="5240338" cy="1101725"/>
          </a:xfrm>
          <a:custGeom>
            <a:avLst/>
            <a:gdLst/>
            <a:ahLst/>
            <a:cxnLst>
              <a:cxn ang="0">
                <a:pos x="93" y="3059"/>
              </a:cxn>
              <a:cxn ang="0">
                <a:pos x="93" y="2102"/>
              </a:cxn>
              <a:cxn ang="0">
                <a:pos x="0" y="2065"/>
              </a:cxn>
              <a:cxn ang="0">
                <a:pos x="586" y="1659"/>
              </a:cxn>
              <a:cxn ang="0">
                <a:pos x="1219" y="1291"/>
              </a:cxn>
              <a:cxn ang="0">
                <a:pos x="1898" y="964"/>
              </a:cxn>
              <a:cxn ang="0">
                <a:pos x="2620" y="680"/>
              </a:cxn>
              <a:cxn ang="0">
                <a:pos x="3383" y="441"/>
              </a:cxn>
              <a:cxn ang="0">
                <a:pos x="4180" y="252"/>
              </a:cxn>
              <a:cxn ang="0">
                <a:pos x="5008" y="112"/>
              </a:cxn>
              <a:cxn ang="0">
                <a:pos x="5864" y="29"/>
              </a:cxn>
              <a:cxn ang="0">
                <a:pos x="6745" y="0"/>
              </a:cxn>
              <a:cxn ang="0">
                <a:pos x="7625" y="29"/>
              </a:cxn>
              <a:cxn ang="0">
                <a:pos x="8479" y="112"/>
              </a:cxn>
              <a:cxn ang="0">
                <a:pos x="9308" y="252"/>
              </a:cxn>
              <a:cxn ang="0">
                <a:pos x="10104" y="441"/>
              </a:cxn>
              <a:cxn ang="0">
                <a:pos x="10868" y="680"/>
              </a:cxn>
              <a:cxn ang="0">
                <a:pos x="11590" y="964"/>
              </a:cxn>
              <a:cxn ang="0">
                <a:pos x="12269" y="1291"/>
              </a:cxn>
              <a:cxn ang="0">
                <a:pos x="12902" y="1659"/>
              </a:cxn>
              <a:cxn ang="0">
                <a:pos x="13487" y="2065"/>
              </a:cxn>
              <a:cxn ang="0">
                <a:pos x="14018" y="2504"/>
              </a:cxn>
              <a:cxn ang="0">
                <a:pos x="14489" y="2976"/>
              </a:cxn>
              <a:cxn ang="0">
                <a:pos x="14554" y="3059"/>
              </a:cxn>
              <a:cxn ang="0">
                <a:pos x="93" y="3059"/>
              </a:cxn>
            </a:cxnLst>
            <a:rect l="0" t="0" r="r" b="b"/>
            <a:pathLst>
              <a:path w="14555" h="3060">
                <a:moveTo>
                  <a:pt x="93" y="3059"/>
                </a:moveTo>
                <a:lnTo>
                  <a:pt x="93" y="2102"/>
                </a:lnTo>
                <a:lnTo>
                  <a:pt x="0" y="2065"/>
                </a:lnTo>
                <a:lnTo>
                  <a:pt x="586" y="1659"/>
                </a:lnTo>
                <a:lnTo>
                  <a:pt x="1219" y="1291"/>
                </a:lnTo>
                <a:lnTo>
                  <a:pt x="1898" y="964"/>
                </a:lnTo>
                <a:lnTo>
                  <a:pt x="2620" y="680"/>
                </a:lnTo>
                <a:lnTo>
                  <a:pt x="3383" y="441"/>
                </a:lnTo>
                <a:lnTo>
                  <a:pt x="4180" y="252"/>
                </a:lnTo>
                <a:lnTo>
                  <a:pt x="5008" y="112"/>
                </a:lnTo>
                <a:lnTo>
                  <a:pt x="5864" y="29"/>
                </a:lnTo>
                <a:lnTo>
                  <a:pt x="6745" y="0"/>
                </a:lnTo>
                <a:lnTo>
                  <a:pt x="7625" y="29"/>
                </a:lnTo>
                <a:lnTo>
                  <a:pt x="8479" y="112"/>
                </a:lnTo>
                <a:lnTo>
                  <a:pt x="9308" y="252"/>
                </a:lnTo>
                <a:lnTo>
                  <a:pt x="10104" y="441"/>
                </a:lnTo>
                <a:lnTo>
                  <a:pt x="10868" y="680"/>
                </a:lnTo>
                <a:lnTo>
                  <a:pt x="11590" y="964"/>
                </a:lnTo>
                <a:lnTo>
                  <a:pt x="12269" y="1291"/>
                </a:lnTo>
                <a:lnTo>
                  <a:pt x="12902" y="1659"/>
                </a:lnTo>
                <a:lnTo>
                  <a:pt x="13487" y="2065"/>
                </a:lnTo>
                <a:lnTo>
                  <a:pt x="14018" y="2504"/>
                </a:lnTo>
                <a:lnTo>
                  <a:pt x="14489" y="2976"/>
                </a:lnTo>
                <a:lnTo>
                  <a:pt x="14554" y="3059"/>
                </a:lnTo>
                <a:lnTo>
                  <a:pt x="93" y="3059"/>
                </a:lnTo>
              </a:path>
            </a:pathLst>
          </a:custGeom>
          <a:gradFill rotWithShape="0">
            <a:gsLst>
              <a:gs pos="0">
                <a:srgbClr val="2300DC"/>
              </a:gs>
              <a:gs pos="100000">
                <a:srgbClr val="000080">
                  <a:alpha val="50000"/>
                </a:srgbClr>
              </a:gs>
            </a:gsLst>
            <a:lin ang="162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604250" cy="498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0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620713"/>
            <a:ext cx="8604250" cy="127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6" charset="0"/>
          <a:ea typeface="ＭＳ Ｐ明朝" pitchFamily="16" charset="-128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6" charset="0"/>
          <a:ea typeface="ＭＳ Ｐ明朝" pitchFamily="16" charset="-128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6" charset="0"/>
          <a:ea typeface="ＭＳ Ｐ明朝" pitchFamily="16" charset="-128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6" charset="0"/>
          <a:ea typeface="ＭＳ Ｐ明朝" pitchFamily="16" charset="-128"/>
        </a:defRPr>
      </a:lvl5pPr>
      <a:lvl6pPr marL="25146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6" charset="0"/>
          <a:ea typeface="ＭＳ Ｐ明朝" pitchFamily="16" charset="-128"/>
        </a:defRPr>
      </a:lvl6pPr>
      <a:lvl7pPr marL="29718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6" charset="0"/>
          <a:ea typeface="ＭＳ Ｐ明朝" pitchFamily="16" charset="-128"/>
        </a:defRPr>
      </a:lvl7pPr>
      <a:lvl8pPr marL="34290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6" charset="0"/>
          <a:ea typeface="ＭＳ Ｐ明朝" pitchFamily="16" charset="-128"/>
        </a:defRPr>
      </a:lvl8pPr>
      <a:lvl9pPr marL="38862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6" charset="0"/>
          <a:ea typeface="ＭＳ Ｐ明朝" pitchFamily="16" charset="-128"/>
        </a:defRPr>
      </a:lvl9pPr>
    </p:titleStyle>
    <p:bodyStyle>
      <a:lvl1pPr marL="342900" indent="-342900" algn="l" defTabSz="449263" rtl="0" eaLnBrk="0" fontAlgn="base" hangingPunct="0">
        <a:lnSpc>
          <a:spcPct val="95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5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825470" y="850879"/>
            <a:ext cx="8607425" cy="1171575"/>
          </a:xfrm>
        </p:spPr>
        <p:txBody>
          <a:bodyPr tIns="27720"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dirty="0" smtClean="0">
                <a:solidFill>
                  <a:srgbClr val="00FF00"/>
                </a:solidFill>
              </a:rPr>
              <a:t>Польза и вред жевательной резинки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660650"/>
            <a:ext cx="9720262" cy="447677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3DEB3D"/>
                </a:solidFill>
              </a:rPr>
              <a:t>(Информационно-исследовательский проект)</a:t>
            </a:r>
          </a:p>
          <a:p>
            <a:pPr marL="0" indent="0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3DEB3D"/>
                </a:solidFill>
              </a:rPr>
              <a:t>                                           разработан ученицей 7 класса</a:t>
            </a:r>
          </a:p>
          <a:p>
            <a:pPr marL="0" indent="0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3DEB3D"/>
                </a:solidFill>
              </a:rPr>
              <a:t>                                           Галуза Полиной</a:t>
            </a:r>
          </a:p>
          <a:p>
            <a:pPr marL="0" indent="0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3DEB3D"/>
                </a:solidFill>
              </a:rPr>
              <a:t>                                           МОУ Семёновской СОШ</a:t>
            </a:r>
          </a:p>
          <a:p>
            <a:pPr marL="0" indent="0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3DEB3D"/>
                </a:solidFill>
              </a:rPr>
              <a:t>                                           с. Семёновка</a:t>
            </a:r>
          </a:p>
          <a:p>
            <a:pPr marL="0" indent="0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3DEB3D"/>
                </a:solidFill>
              </a:rPr>
              <a:t>                                           </a:t>
            </a:r>
            <a:r>
              <a:rPr lang="ru-RU" dirty="0" err="1" smtClean="0">
                <a:solidFill>
                  <a:srgbClr val="3DEB3D"/>
                </a:solidFill>
              </a:rPr>
              <a:t>Камышинский</a:t>
            </a:r>
            <a:r>
              <a:rPr lang="ru-RU" dirty="0" smtClean="0">
                <a:solidFill>
                  <a:srgbClr val="3DEB3D"/>
                </a:solidFill>
              </a:rPr>
              <a:t> район</a:t>
            </a:r>
          </a:p>
          <a:p>
            <a:pPr marL="0" indent="0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3DEB3D"/>
                </a:solidFill>
              </a:rPr>
              <a:t>                                           Волгоградская </a:t>
            </a:r>
            <a:r>
              <a:rPr lang="ru-RU" dirty="0" smtClean="0">
                <a:solidFill>
                  <a:srgbClr val="3DEB3D"/>
                </a:solidFill>
              </a:rPr>
              <a:t>область</a:t>
            </a:r>
          </a:p>
          <a:p>
            <a:pPr marL="0" indent="0" eaLnBrk="1">
              <a:spcAft>
                <a:spcPct val="0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3DEB3D"/>
                </a:solidFill>
              </a:rPr>
              <a:t>                                           Руководитель: Галуза О.В. </a:t>
            </a:r>
            <a:endParaRPr lang="ru-RU" dirty="0" smtClean="0">
              <a:solidFill>
                <a:srgbClr val="3DEB3D"/>
              </a:solidFill>
            </a:endParaRPr>
          </a:p>
          <a:p>
            <a:pPr marL="0" indent="0" algn="ctr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endParaRPr lang="ru-RU" dirty="0" smtClean="0"/>
          </a:p>
          <a:p>
            <a:pPr marL="0" indent="0" algn="ctr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ru-RU" dirty="0" smtClean="0">
                <a:solidFill>
                  <a:srgbClr val="00FF00"/>
                </a:solidFill>
              </a:rPr>
              <a:t>2</a:t>
            </a:r>
            <a:r>
              <a:rPr lang="ru-RU" dirty="0" smtClean="0">
                <a:solidFill>
                  <a:srgbClr val="00FF00"/>
                </a:solidFill>
              </a:rPr>
              <a:t>011 </a:t>
            </a:r>
            <a:r>
              <a:rPr lang="ru-RU" dirty="0" smtClean="0">
                <a:solidFill>
                  <a:srgbClr val="00FF00"/>
                </a:solidFill>
              </a:rPr>
              <a:t>год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77850"/>
            <a:ext cx="8607425" cy="1360488"/>
          </a:xfrm>
        </p:spPr>
        <p:txBody>
          <a:bodyPr/>
          <a:lstStyle/>
          <a:p>
            <a:pPr eaLnBrk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i="1" smtClean="0">
                <a:solidFill>
                  <a:srgbClr val="00FF00"/>
                </a:solidFill>
                <a:latin typeface="Verdana" pitchFamily="32" charset="0"/>
              </a:rPr>
              <a:t>Результаты нашего социологического опроса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600450"/>
            <a:ext cx="4200525" cy="3459163"/>
          </a:xfrm>
        </p:spPr>
        <p:txBody>
          <a:bodyPr/>
          <a:lstStyle/>
          <a:p>
            <a:pPr marL="430213" indent="-323850" eaLnBrk="1">
              <a:buClr>
                <a:srgbClr val="00FFFF"/>
              </a:buClr>
              <a:buSzPct val="45000"/>
              <a:buFont typeface="Wingdings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  <a:defRPr/>
            </a:pPr>
            <a:r>
              <a:rPr lang="ru-RU" b="1" smtClean="0">
                <a:solidFill>
                  <a:srgbClr val="3DEB3D"/>
                </a:solidFill>
              </a:rPr>
              <a:t>Жевательная резинка полезна или вредна?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500563" y="2700338"/>
          <a:ext cx="5776912" cy="3779837"/>
        </p:xfrm>
        <a:graphic>
          <a:graphicData uri="http://schemas.openxmlformats.org/presentationml/2006/ole">
            <p:oleObj spid="_x0000_s2050" r:id="rId4" imgW="5777640" imgH="3780000" progId="">
              <p:embed/>
            </p:oleObj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6119813" y="2700338"/>
            <a:ext cx="1439862" cy="669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>
                <a:solidFill>
                  <a:srgbClr val="000000"/>
                </a:solidFill>
              </a:rPr>
              <a:t>Вредна - 10%</a:t>
            </a: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7199313" y="2700338"/>
            <a:ext cx="1304925" cy="617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И вредна,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и полезна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5940425" y="4184650"/>
            <a:ext cx="26701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6984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000000"/>
                </a:solidFill>
              </a:rPr>
              <a:t>Полезна - 80%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7380288" y="3240088"/>
            <a:ext cx="720725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10%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-77788"/>
            <a:ext cx="8607425" cy="1936751"/>
          </a:xfrm>
        </p:spPr>
        <p:txBody>
          <a:bodyPr tIns="27720"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mtClean="0">
                <a:solidFill>
                  <a:srgbClr val="00FF00"/>
                </a:solidFill>
              </a:rPr>
              <a:t>Правила  безопасного употребления жевательной резинки: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9500" y="1800225"/>
            <a:ext cx="4137025" cy="6565900"/>
          </a:xfrm>
        </p:spPr>
        <p:txBody>
          <a:bodyPr tIns="16560"/>
          <a:lstStyle/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1. Жевательную резинку следует использовать только после приема пищи.</a:t>
            </a:r>
          </a:p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2. Жевать резинку можно в течении 30 минут и не более.</a:t>
            </a:r>
          </a:p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3.  Ни одна жевательная резинка (что бы там ни обещала реклама) не заменяет обязательную двухразовую чистку зубов щеткой.</a:t>
            </a:r>
            <a:r>
              <a:rPr lang="ru-RU" b="1" smtClean="0">
                <a:solidFill>
                  <a:srgbClr val="E6E6E6"/>
                </a:solidFill>
              </a:rPr>
              <a:t/>
            </a:r>
            <a:br>
              <a:rPr lang="ru-RU" b="1" smtClean="0">
                <a:solidFill>
                  <a:srgbClr val="E6E6E6"/>
                </a:solidFill>
              </a:rPr>
            </a:br>
            <a:r>
              <a:rPr lang="ru-RU" b="1" smtClean="0">
                <a:solidFill>
                  <a:srgbClr val="E6E6E6"/>
                </a:solidFill>
              </a:rPr>
              <a:t/>
            </a:r>
            <a:br>
              <a:rPr lang="ru-RU" b="1" smtClean="0">
                <a:solidFill>
                  <a:srgbClr val="E6E6E6"/>
                </a:solidFill>
              </a:rPr>
            </a:br>
            <a:r>
              <a:rPr lang="ru-RU" b="1" smtClean="0">
                <a:solidFill>
                  <a:srgbClr val="E6E6E6"/>
                </a:solidFill>
              </a:rPr>
              <a:t/>
            </a:r>
            <a:br>
              <a:rPr lang="ru-RU" b="1" smtClean="0">
                <a:solidFill>
                  <a:srgbClr val="E6E6E6"/>
                </a:solidFill>
              </a:rPr>
            </a:br>
            <a:endParaRPr lang="ru-RU" b="1" smtClean="0">
              <a:solidFill>
                <a:srgbClr val="E6E6E6"/>
              </a:solidFill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979613"/>
            <a:ext cx="3770313" cy="4316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103188"/>
            <a:ext cx="8809038" cy="2262188"/>
          </a:xfrm>
        </p:spPr>
        <p:txBody>
          <a:bodyPr tIns="27720"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mtClean="0">
                <a:solidFill>
                  <a:srgbClr val="00FF00"/>
                </a:solidFill>
              </a:rPr>
              <a:t>Правила  безопасного употребления жевательной резинки: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1438" y="2101850"/>
            <a:ext cx="4200525" cy="4989513"/>
          </a:xfrm>
        </p:spPr>
        <p:txBody>
          <a:bodyPr tIns="16560"/>
          <a:lstStyle/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4.  Следует использовать жевательную резинку только благонадёжных производителей.</a:t>
            </a:r>
          </a:p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600" b="1" smtClean="0">
              <a:solidFill>
                <a:srgbClr val="3DEB3D"/>
              </a:solidFill>
            </a:endParaRPr>
          </a:p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5. Использованную жевательную резинку нужно выбрасывать в отведённые для мусора места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63" y="2160588"/>
            <a:ext cx="4319587" cy="504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89" name="Line 4"/>
          <p:cNvSpPr>
            <a:spLocks noChangeShapeType="1"/>
          </p:cNvSpPr>
          <p:nvPr/>
        </p:nvSpPr>
        <p:spPr bwMode="auto">
          <a:xfrm>
            <a:off x="179388" y="1800225"/>
            <a:ext cx="4679950" cy="5580063"/>
          </a:xfrm>
          <a:prstGeom prst="line">
            <a:avLst/>
          </a:prstGeom>
          <a:noFill/>
          <a:ln w="180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 flipH="1">
            <a:off x="176213" y="1979613"/>
            <a:ext cx="4686300" cy="5400675"/>
          </a:xfrm>
          <a:prstGeom prst="line">
            <a:avLst/>
          </a:prstGeom>
          <a:noFill/>
          <a:ln w="180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27063"/>
            <a:ext cx="8607425" cy="1262062"/>
          </a:xfrm>
        </p:spPr>
        <p:txBody>
          <a:bodyPr tIns="27720"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dirty="0" smtClean="0">
                <a:solidFill>
                  <a:srgbClr val="00FF00"/>
                </a:solidFill>
              </a:rPr>
              <a:t>Спасибо за внимание!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90750"/>
            <a:ext cx="8607425" cy="4899025"/>
          </a:xfrm>
        </p:spPr>
        <p:txBody>
          <a:bodyPr tIns="0" anchor="ctr"/>
          <a:lstStyle/>
          <a:p>
            <a:pPr marL="0" indent="0" algn="ctr" eaLnBrk="1">
              <a:spcAft>
                <a:spcPct val="0"/>
              </a:spcAft>
              <a:buFont typeface="Times New Roman" pitchFamily="16" charset="0"/>
              <a:buNone/>
              <a:defRPr/>
            </a:pPr>
            <a:r>
              <a:rPr lang="ru-RU" sz="4800" b="1" dirty="0" smtClean="0">
                <a:solidFill>
                  <a:srgbClr val="92D050"/>
                </a:solidFill>
              </a:rPr>
              <a:t>Будьте здоровы!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27063"/>
            <a:ext cx="8607425" cy="1262062"/>
          </a:xfrm>
        </p:spPr>
        <p:txBody>
          <a:bodyPr tIns="27720"/>
          <a:lstStyle/>
          <a:p>
            <a:pPr algn="l"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mtClean="0">
                <a:solidFill>
                  <a:srgbClr val="00FF00"/>
                </a:solidFill>
              </a:rPr>
              <a:t>Цель проекта: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03263" y="0"/>
            <a:ext cx="8477250" cy="4899025"/>
          </a:xfrm>
        </p:spPr>
        <p:txBody>
          <a:bodyPr tIns="27720" anchor="ctr"/>
          <a:lstStyle/>
          <a:p>
            <a:pPr marL="0" indent="0" eaLnBrk="1"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400" smtClean="0">
                <a:solidFill>
                  <a:srgbClr val="3DEB3D"/>
                </a:solidFill>
              </a:rPr>
              <a:t>Выяснить какое влияние оказывает жевательнеая резинка на здоровье человека.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3730625"/>
            <a:ext cx="1665287" cy="1490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4875213"/>
            <a:ext cx="1800225" cy="1423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49525" y="4889500"/>
            <a:ext cx="1770063" cy="1411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99313" y="3600450"/>
            <a:ext cx="1979612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-749300"/>
            <a:ext cx="8607425" cy="2997200"/>
          </a:xfrm>
        </p:spPr>
        <p:txBody>
          <a:bodyPr tIns="99720"/>
          <a:lstStyle/>
          <a:p>
            <a:pPr algn="l" eaLnBrk="1">
              <a:lnSpc>
                <a:spcPct val="8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smtClean="0">
                <a:latin typeface="Aharoni" charset="0"/>
              </a:rPr>
              <a:t/>
            </a:r>
            <a:br>
              <a:rPr lang="ru-RU" b="1" smtClean="0">
                <a:latin typeface="Aharoni" charset="0"/>
              </a:rPr>
            </a:br>
            <a:r>
              <a:rPr lang="ru-RU" b="1" smtClean="0">
                <a:latin typeface="Aharoni" charset="0"/>
              </a:rPr>
              <a:t/>
            </a:r>
            <a:br>
              <a:rPr lang="ru-RU" b="1" smtClean="0">
                <a:latin typeface="Aharoni" charset="0"/>
              </a:rPr>
            </a:br>
            <a:r>
              <a:rPr lang="ru-RU" sz="3600" b="1" smtClean="0">
                <a:solidFill>
                  <a:srgbClr val="00FF00"/>
                </a:solidFill>
                <a:latin typeface="Aharoni" charset="0"/>
              </a:rPr>
              <a:t/>
            </a:r>
            <a:br>
              <a:rPr lang="ru-RU" sz="3600" b="1" smtClean="0">
                <a:solidFill>
                  <a:srgbClr val="00FF00"/>
                </a:solidFill>
                <a:latin typeface="Aharoni" charset="0"/>
              </a:rPr>
            </a:br>
            <a:r>
              <a:rPr lang="ru-RU" sz="3600" b="1" smtClean="0">
                <a:solidFill>
                  <a:srgbClr val="00FF00"/>
                </a:solidFill>
                <a:latin typeface="Aharoni" charset="0"/>
              </a:rPr>
              <a:t>Гипотеза № 1 :</a:t>
            </a:r>
            <a:br>
              <a:rPr lang="ru-RU" sz="3600" b="1" smtClean="0">
                <a:solidFill>
                  <a:srgbClr val="00FF00"/>
                </a:solidFill>
                <a:latin typeface="Aharoni" charset="0"/>
              </a:rPr>
            </a:br>
            <a:r>
              <a:rPr lang="ru-RU" sz="3600" b="1" smtClean="0">
                <a:solidFill>
                  <a:srgbClr val="00FF00"/>
                </a:solidFill>
                <a:latin typeface="Aharoni" charset="0"/>
              </a:rPr>
              <a:t> Жевательная </a:t>
            </a:r>
            <a:br>
              <a:rPr lang="ru-RU" sz="3600" b="1" smtClean="0">
                <a:solidFill>
                  <a:srgbClr val="00FF00"/>
                </a:solidFill>
                <a:latin typeface="Aharoni" charset="0"/>
              </a:rPr>
            </a:br>
            <a:r>
              <a:rPr lang="ru-RU" sz="3600" b="1" smtClean="0">
                <a:solidFill>
                  <a:srgbClr val="00FF00"/>
                </a:solidFill>
                <a:latin typeface="Aharoni" charset="0"/>
              </a:rPr>
              <a:t>резинка полезна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89025" y="2268538"/>
            <a:ext cx="8477250" cy="4899025"/>
          </a:xfrm>
        </p:spPr>
        <p:txBody>
          <a:bodyPr tIns="90720" anchor="ctr"/>
          <a:lstStyle/>
          <a:p>
            <a:pPr marL="0" indent="0" eaLnBrk="1">
              <a:lnSpc>
                <a:spcPct val="82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Aharoni" charset="0"/>
              </a:rPr>
              <a:t>                               </a:t>
            </a:r>
          </a:p>
          <a:p>
            <a:pPr marL="0" indent="0" eaLnBrk="1">
              <a:lnSpc>
                <a:spcPct val="82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b="1" dirty="0" smtClean="0">
                <a:latin typeface="Aharoni" charset="0"/>
              </a:rPr>
              <a:t> </a:t>
            </a:r>
            <a:r>
              <a:rPr lang="ru-RU" sz="3600" b="1" dirty="0" smtClean="0">
                <a:solidFill>
                  <a:srgbClr val="00FF00"/>
                </a:solidFill>
                <a:latin typeface="Aharoni" charset="0"/>
              </a:rPr>
              <a:t> Гипотеза № 2:</a:t>
            </a:r>
          </a:p>
          <a:p>
            <a:pPr marL="0" indent="0" eaLnBrk="1">
              <a:lnSpc>
                <a:spcPct val="82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b="1" dirty="0" smtClean="0">
                <a:solidFill>
                  <a:srgbClr val="00FF00"/>
                </a:solidFill>
                <a:latin typeface="Aharoni" charset="0"/>
              </a:rPr>
              <a:t>  Жевательная</a:t>
            </a:r>
          </a:p>
          <a:p>
            <a:pPr marL="0" indent="0" eaLnBrk="1">
              <a:lnSpc>
                <a:spcPct val="82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b="1" dirty="0" smtClean="0">
                <a:solidFill>
                  <a:srgbClr val="00FF00"/>
                </a:solidFill>
              </a:rPr>
              <a:t> </a:t>
            </a:r>
            <a:r>
              <a:rPr lang="ru-RU" sz="3600" b="1" dirty="0" smtClean="0">
                <a:solidFill>
                  <a:srgbClr val="00FF00"/>
                </a:solidFill>
                <a:latin typeface="Aharoni" charset="0"/>
              </a:rPr>
              <a:t>резинка вредна</a:t>
            </a:r>
            <a:r>
              <a:rPr lang="ru-RU" sz="3600" dirty="0" smtClean="0">
                <a:solidFill>
                  <a:srgbClr val="00FF00"/>
                </a:solidFill>
              </a:rPr>
              <a:t>.</a:t>
            </a:r>
            <a:r>
              <a:rPr lang="ru-RU" sz="3600" b="1" dirty="0" smtClean="0">
                <a:solidFill>
                  <a:srgbClr val="00FF00"/>
                </a:solidFill>
              </a:rPr>
              <a:t>                                                        </a:t>
            </a:r>
            <a:endParaRPr lang="ru-RU" sz="3600" dirty="0" smtClean="0">
              <a:solidFill>
                <a:srgbClr val="00FF00"/>
              </a:solidFill>
            </a:endParaRPr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1750" y="3922713"/>
            <a:ext cx="3802063" cy="1895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720725"/>
            <a:ext cx="3678238" cy="170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52475" y="0"/>
            <a:ext cx="8607425" cy="1262063"/>
          </a:xfrm>
        </p:spPr>
        <p:txBody>
          <a:bodyPr tIns="27720"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mtClean="0">
                <a:solidFill>
                  <a:srgbClr val="00FF00"/>
                </a:solidFill>
              </a:rPr>
              <a:t>Жевательная резинка: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4137025" cy="5038725"/>
          </a:xfrm>
        </p:spPr>
        <p:txBody>
          <a:bodyPr tIns="16560"/>
          <a:lstStyle/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1.В первые час-полтора после приема пищи жвачка способствует  перевариванию пищи.</a:t>
            </a:r>
          </a:p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2.Жевательная резинка вычищает жевательную поверхность зубов.</a:t>
            </a:r>
          </a:p>
          <a:p>
            <a:pPr eaLnBrk="1"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3. Накачанные жевательные мышцы помогают держать удар в челюсть. </a:t>
            </a:r>
            <a:r>
              <a:rPr lang="ru-RU" sz="2000" b="1" smtClean="0">
                <a:solidFill>
                  <a:srgbClr val="FFFF00"/>
                </a:solidFill>
              </a:rPr>
              <a:t/>
            </a:r>
            <a:br>
              <a:rPr lang="ru-RU" sz="2000" b="1" smtClean="0">
                <a:solidFill>
                  <a:srgbClr val="FFFF00"/>
                </a:solidFill>
              </a:rPr>
            </a:br>
            <a:r>
              <a:rPr lang="ru-RU" sz="2000" b="1" smtClean="0">
                <a:solidFill>
                  <a:srgbClr val="FFFF00"/>
                </a:solidFill>
              </a:rPr>
              <a:t/>
            </a:r>
            <a:br>
              <a:rPr lang="ru-RU" sz="2000" b="1" smtClean="0">
                <a:solidFill>
                  <a:srgbClr val="FFFF00"/>
                </a:solidFill>
              </a:rPr>
            </a:br>
            <a:endParaRPr lang="ru-RU" sz="2000" b="1" smtClean="0">
              <a:solidFill>
                <a:srgbClr val="FFFF00"/>
              </a:solidFill>
            </a:endParaRPr>
          </a:p>
        </p:txBody>
      </p:sp>
      <p:sp>
        <p:nvSpPr>
          <p:cNvPr id="10244" name="AutoShape 3"/>
          <p:cNvSpPr>
            <a:spLocks noChangeArrowheads="1"/>
          </p:cNvSpPr>
          <p:nvPr/>
        </p:nvSpPr>
        <p:spPr bwMode="auto">
          <a:xfrm>
            <a:off x="5111750" y="1136631"/>
            <a:ext cx="720725" cy="720725"/>
          </a:xfrm>
          <a:prstGeom prst="plus">
            <a:avLst>
              <a:gd name="adj" fmla="val 46250"/>
            </a:avLst>
          </a:prstGeom>
          <a:solidFill>
            <a:srgbClr val="FF420E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2160588"/>
            <a:ext cx="4140200" cy="395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903288" y="720725"/>
            <a:ext cx="4137025" cy="6686550"/>
          </a:xfrm>
        </p:spPr>
        <p:txBody>
          <a:bodyPr tIns="16560" anchor="t"/>
          <a:lstStyle/>
          <a:p>
            <a:pPr marL="342900" indent="-342900" algn="l" eaLnBrk="1">
              <a:spcAft>
                <a:spcPts val="1413"/>
              </a:spcAft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1. Употребление жевательных резинок на голодный желудок вызвает гастриты и язвы.</a:t>
            </a:r>
          </a:p>
          <a:p>
            <a:pPr marL="342900" indent="-342900" algn="l" eaLnBrk="1">
              <a:spcAft>
                <a:spcPts val="1413"/>
              </a:spcAft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      2.  Аллергические                  реакции, опухоли                  слюнных желез,                      дисфункция височно             -челюстного сустава.     </a:t>
            </a:r>
          </a:p>
          <a:p>
            <a:pPr marL="342900" indent="-342900" algn="l" eaLnBrk="1">
              <a:spcAft>
                <a:spcPts val="1413"/>
              </a:spcAft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     3. Надувные                            жевательные                           резинки нарушают                прикус   у детей.         </a:t>
            </a:r>
          </a:p>
          <a:p>
            <a:pPr marL="342900" indent="-342900" algn="l" eaLnBrk="1">
              <a:spcAft>
                <a:spcPts val="1413"/>
              </a:spcAft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     4.  Вызывают                           привыкание.  </a:t>
            </a:r>
            <a:r>
              <a:rPr lang="ru-RU" sz="1200" b="1" smtClean="0">
                <a:solidFill>
                  <a:srgbClr val="E6E6E6"/>
                </a:solidFill>
              </a:rPr>
              <a:t/>
            </a:r>
            <a:br>
              <a:rPr lang="ru-RU" sz="1200" b="1" smtClean="0">
                <a:solidFill>
                  <a:srgbClr val="E6E6E6"/>
                </a:solidFill>
              </a:rPr>
            </a:br>
            <a:endParaRPr lang="ru-RU" sz="1200" b="1" smtClean="0">
              <a:solidFill>
                <a:srgbClr val="E6E6E6"/>
              </a:solidFill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4319588" y="360363"/>
            <a:ext cx="1079500" cy="179387"/>
          </a:xfrm>
          <a:prstGeom prst="rect">
            <a:avLst/>
          </a:prstGeom>
          <a:solidFill>
            <a:srgbClr val="FF420E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0675" y="900113"/>
            <a:ext cx="4113213" cy="4679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52475" y="179388"/>
            <a:ext cx="8607425" cy="1262062"/>
          </a:xfrm>
        </p:spPr>
        <p:txBody>
          <a:bodyPr tIns="27720"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mtClean="0">
                <a:solidFill>
                  <a:srgbClr val="00FF00"/>
                </a:solidFill>
              </a:rPr>
              <a:t>Кроме того...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4263" y="1800225"/>
            <a:ext cx="4137025" cy="5586413"/>
          </a:xfrm>
        </p:spPr>
        <p:txBody>
          <a:bodyPr tIns="16560"/>
          <a:lstStyle/>
          <a:p>
            <a:pPr eaLnBrk="1">
              <a:buFont typeface="Times New Roman" pitchFamily="16" charset="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5. На прилепленной под школьную парту жвачку несколько дней живут микробы больного школьника жевавшего ее.</a:t>
            </a:r>
          </a:p>
          <a:p>
            <a:pPr eaLnBrk="1">
              <a:buFont typeface="Times New Roman" pitchFamily="16" charset="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endParaRPr lang="ru-RU" sz="2600" b="1" smtClean="0">
              <a:solidFill>
                <a:srgbClr val="3DEB3D"/>
              </a:solidFill>
            </a:endParaRPr>
          </a:p>
          <a:p>
            <a:pPr eaLnBrk="1">
              <a:buFont typeface="Times New Roman" pitchFamily="16" charset="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6. Еще одной важной проблемой, связанной с жевательной резинкой, является то, что частенько не очень внимательные особы «влипают»!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400675" y="1800225"/>
            <a:ext cx="4137025" cy="4899025"/>
          </a:xfrm>
        </p:spPr>
        <p:txBody>
          <a:bodyPr tIns="16560"/>
          <a:lstStyle/>
          <a:p>
            <a:pPr eaLnBrk="1">
              <a:buFont typeface="Times New Roman" pitchFamily="16" charset="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ru-RU" sz="2600" b="1" smtClean="0">
                <a:solidFill>
                  <a:srgbClr val="3DEB3D"/>
                </a:solidFill>
              </a:rPr>
              <a:t>7</a:t>
            </a:r>
            <a:r>
              <a:rPr lang="ru-RU" sz="3200" b="1" smtClean="0">
                <a:solidFill>
                  <a:srgbClr val="3DEB3D"/>
                </a:solidFill>
              </a:rPr>
              <a:t>.</a:t>
            </a:r>
            <a:r>
              <a:rPr lang="ru-RU" sz="2600" b="1" smtClean="0">
                <a:solidFill>
                  <a:srgbClr val="3DEB3D"/>
                </a:solidFill>
              </a:rPr>
              <a:t> Резинка не дает возможности сосредоточиться, притупляет внимание, снижает память и ослабляет процесс мышления.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4500563" y="1439863"/>
            <a:ext cx="1260475" cy="179387"/>
          </a:xfrm>
          <a:prstGeom prst="rect">
            <a:avLst/>
          </a:prstGeom>
          <a:solidFill>
            <a:srgbClr val="FF420E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4679950"/>
            <a:ext cx="3959225" cy="2017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08013"/>
            <a:ext cx="8607425" cy="1301750"/>
          </a:xfrm>
        </p:spPr>
        <p:txBody>
          <a:bodyPr tIns="27720"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mtClean="0">
                <a:solidFill>
                  <a:srgbClr val="00FF00"/>
                </a:solidFill>
              </a:rPr>
              <a:t>Состав наиболее популярных жевательных резинок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4808543" cy="4989512"/>
          </a:xfrm>
        </p:spPr>
        <p:txBody>
          <a:bodyPr tIns="0"/>
          <a:lstStyle/>
          <a:p>
            <a:pPr eaLnBrk="1">
              <a:lnSpc>
                <a:spcPct val="101000"/>
              </a:lnSpc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smtClean="0">
                <a:solidFill>
                  <a:srgbClr val="00B050"/>
                </a:solidFill>
                <a:latin typeface="Verdana" pitchFamily="32" charset="0"/>
              </a:rPr>
              <a:t>1.</a:t>
            </a:r>
            <a:r>
              <a:rPr lang="ru-RU" sz="2600" b="1" dirty="0" smtClean="0">
                <a:solidFill>
                  <a:srgbClr val="00B050"/>
                </a:solidFill>
              </a:rPr>
              <a:t>     </a:t>
            </a:r>
            <a:r>
              <a:rPr lang="ru-RU" sz="2600" b="1" dirty="0" smtClean="0">
                <a:solidFill>
                  <a:srgbClr val="00B050"/>
                </a:solidFill>
                <a:latin typeface="Verdana" pitchFamily="32" charset="0"/>
              </a:rPr>
              <a:t>Латекс. </a:t>
            </a:r>
          </a:p>
          <a:p>
            <a:pPr eaLnBrk="1">
              <a:lnSpc>
                <a:spcPct val="101000"/>
              </a:lnSpc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smtClean="0">
                <a:solidFill>
                  <a:srgbClr val="00B050"/>
                </a:solidFill>
                <a:latin typeface="Verdana" pitchFamily="32" charset="0"/>
              </a:rPr>
              <a:t>2.     </a:t>
            </a:r>
            <a:r>
              <a:rPr lang="ru-RU" sz="2600" b="1" dirty="0" err="1" smtClean="0">
                <a:solidFill>
                  <a:srgbClr val="00B050"/>
                </a:solidFill>
                <a:latin typeface="Verdana" pitchFamily="32" charset="0"/>
              </a:rPr>
              <a:t>Ароматизаторы</a:t>
            </a:r>
            <a:r>
              <a:rPr lang="ru-RU" sz="2600" b="1" dirty="0" smtClean="0">
                <a:solidFill>
                  <a:srgbClr val="00B050"/>
                </a:solidFill>
                <a:latin typeface="Verdana" pitchFamily="32" charset="0"/>
              </a:rPr>
              <a:t>.</a:t>
            </a:r>
          </a:p>
          <a:p>
            <a:pPr eaLnBrk="1">
              <a:lnSpc>
                <a:spcPct val="101000"/>
              </a:lnSpc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i="1" dirty="0" smtClean="0">
                <a:solidFill>
                  <a:srgbClr val="00B050"/>
                </a:solidFill>
                <a:latin typeface="Verdana" pitchFamily="32" charset="0"/>
              </a:rPr>
              <a:t>3.     </a:t>
            </a:r>
            <a:r>
              <a:rPr lang="ru-RU" sz="2600" b="1" dirty="0" smtClean="0">
                <a:solidFill>
                  <a:srgbClr val="00B050"/>
                </a:solidFill>
                <a:latin typeface="Verdana" pitchFamily="32" charset="0"/>
              </a:rPr>
              <a:t>Красители. </a:t>
            </a:r>
          </a:p>
          <a:p>
            <a:pPr eaLnBrk="1">
              <a:lnSpc>
                <a:spcPct val="101000"/>
              </a:lnSpc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smtClean="0">
                <a:solidFill>
                  <a:srgbClr val="00B050"/>
                </a:solidFill>
                <a:latin typeface="Verdana" pitchFamily="32" charset="0"/>
              </a:rPr>
              <a:t>4.     </a:t>
            </a:r>
            <a:r>
              <a:rPr lang="ru-RU" sz="2600" b="1" dirty="0" err="1" smtClean="0">
                <a:solidFill>
                  <a:srgbClr val="00B050"/>
                </a:solidFill>
                <a:latin typeface="Verdana" pitchFamily="32" charset="0"/>
              </a:rPr>
              <a:t>Подсластители</a:t>
            </a:r>
            <a:r>
              <a:rPr lang="ru-RU" sz="2600" b="1" dirty="0" smtClean="0">
                <a:solidFill>
                  <a:srgbClr val="00B050"/>
                </a:solidFill>
                <a:latin typeface="Verdana" pitchFamily="32" charset="0"/>
              </a:rPr>
              <a:t>.       </a:t>
            </a:r>
            <a:r>
              <a:rPr lang="ru-RU" sz="2600" b="1" dirty="0" smtClean="0">
                <a:solidFill>
                  <a:srgbClr val="92D050"/>
                </a:solidFill>
                <a:latin typeface="Symbol" pitchFamily="16" charset="2"/>
              </a:rPr>
              <a:t></a:t>
            </a: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  Сахар. </a:t>
            </a:r>
          </a:p>
          <a:p>
            <a:pPr eaLnBrk="1">
              <a:lnSpc>
                <a:spcPct val="101000"/>
              </a:lnSpc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   </a:t>
            </a:r>
            <a:r>
              <a:rPr lang="ru-RU" sz="2600" b="1" dirty="0" smtClean="0">
                <a:solidFill>
                  <a:srgbClr val="92D050"/>
                </a:solidFill>
                <a:latin typeface="Symbol" pitchFamily="16" charset="2"/>
              </a:rPr>
              <a:t></a:t>
            </a: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 </a:t>
            </a:r>
            <a:r>
              <a:rPr lang="ru-RU" sz="2600" b="1" dirty="0" err="1" smtClean="0">
                <a:solidFill>
                  <a:srgbClr val="92D050"/>
                </a:solidFill>
                <a:latin typeface="Verdana" pitchFamily="32" charset="0"/>
              </a:rPr>
              <a:t>Ацесульфам-К</a:t>
            </a: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. </a:t>
            </a:r>
          </a:p>
          <a:p>
            <a:pPr eaLnBrk="1">
              <a:lnSpc>
                <a:spcPct val="101000"/>
              </a:lnSpc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   </a:t>
            </a:r>
            <a:r>
              <a:rPr lang="ru-RU" sz="2600" b="1" dirty="0" smtClean="0">
                <a:solidFill>
                  <a:srgbClr val="92D050"/>
                </a:solidFill>
                <a:latin typeface="Symbol" pitchFamily="16" charset="2"/>
              </a:rPr>
              <a:t></a:t>
            </a: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  </a:t>
            </a:r>
            <a:r>
              <a:rPr lang="ru-RU" sz="2600" b="1" dirty="0" err="1" smtClean="0">
                <a:solidFill>
                  <a:srgbClr val="92D050"/>
                </a:solidFill>
                <a:latin typeface="Verdana" pitchFamily="32" charset="0"/>
              </a:rPr>
              <a:t>Аспартам</a:t>
            </a: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. </a:t>
            </a:r>
          </a:p>
          <a:p>
            <a:pPr eaLnBrk="1">
              <a:lnSpc>
                <a:spcPct val="101000"/>
              </a:lnSpc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   </a:t>
            </a:r>
            <a:r>
              <a:rPr lang="ru-RU" sz="2600" b="1" dirty="0" smtClean="0">
                <a:solidFill>
                  <a:srgbClr val="92D050"/>
                </a:solidFill>
                <a:latin typeface="Symbol" pitchFamily="16" charset="2"/>
              </a:rPr>
              <a:t></a:t>
            </a: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  Сорбит </a:t>
            </a: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и ксилит</a:t>
            </a:r>
            <a:r>
              <a:rPr lang="ru-RU" sz="2600" b="1" dirty="0" smtClean="0">
                <a:solidFill>
                  <a:srgbClr val="92D050"/>
                </a:solidFill>
                <a:latin typeface="Verdana" pitchFamily="32" charset="0"/>
              </a:rPr>
              <a:t>.</a:t>
            </a:r>
            <a:endParaRPr lang="ru-RU" sz="2600" b="1" dirty="0" smtClean="0">
              <a:solidFill>
                <a:srgbClr val="92D050"/>
              </a:solidFill>
              <a:latin typeface="Verdana" pitchFamily="32" charset="0"/>
            </a:endParaRP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80175" y="1979613"/>
            <a:ext cx="3060700" cy="287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97568" y="3994151"/>
            <a:ext cx="3040062" cy="306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752475" y="87313"/>
            <a:ext cx="8607425" cy="1171575"/>
          </a:xfrm>
        </p:spPr>
        <p:txBody>
          <a:bodyPr/>
          <a:lstStyle/>
          <a:p>
            <a:pPr eaLnBrk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i="1" smtClean="0">
                <a:solidFill>
                  <a:srgbClr val="00FF00"/>
                </a:solidFill>
                <a:latin typeface="Verdana" pitchFamily="32" charset="0"/>
              </a:rPr>
              <a:t>Неприятности от жвачки</a:t>
            </a:r>
          </a:p>
        </p:txBody>
      </p:sp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328613" y="1325563"/>
          <a:ext cx="9540875" cy="5638802"/>
        </p:xfrm>
        <a:graphic>
          <a:graphicData uri="http://schemas.openxmlformats.org/drawingml/2006/table">
            <a:tbl>
              <a:tblPr/>
              <a:tblGrid>
                <a:gridCol w="3905250"/>
                <a:gridCol w="5635625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Побочный эффект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Причины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Понос, боль в животе, метеоризм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Заменитель сахара сорбитол, который оказывает слабительное действие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Язвы полости рта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Ароматизаторы из корицы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105251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Воспаление и раздражение кожи вокруг рта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Масла из жевательной резинки "Баббл гум"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Аллергическая крапивница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Хлорофилл (Е140), ментол, бутилгидрокситолол (Е321)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13763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Повышение артериального давления и уменьшение количества калия в крови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Лакрица (солодка)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MS Gothic" charset="-128"/>
                        </a:rPr>
                        <a:t> </a:t>
                      </a:r>
                    </a:p>
                  </a:txBody>
                  <a:tcPr marL="90000" marR="90000" marT="46800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77850"/>
            <a:ext cx="8607425" cy="1360488"/>
          </a:xfrm>
        </p:spPr>
        <p:txBody>
          <a:bodyPr/>
          <a:lstStyle/>
          <a:p>
            <a:pPr eaLnBrk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i="1" smtClean="0">
                <a:solidFill>
                  <a:srgbClr val="00FF00"/>
                </a:solidFill>
                <a:latin typeface="Verdana" pitchFamily="32" charset="0"/>
              </a:rPr>
              <a:t>Результаты нашего социологического опроса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4200525" cy="4899025"/>
          </a:xfrm>
        </p:spPr>
        <p:txBody>
          <a:bodyPr/>
          <a:lstStyle/>
          <a:p>
            <a:pPr marL="430213" indent="-323850" eaLnBrk="1">
              <a:buClr>
                <a:srgbClr val="00FFFF"/>
              </a:buClr>
              <a:buSzPct val="45000"/>
              <a:buFont typeface="Wingdings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  <a:defRPr/>
            </a:pPr>
            <a:r>
              <a:rPr lang="ru-RU" b="1" smtClean="0">
                <a:solidFill>
                  <a:srgbClr val="00FF00"/>
                </a:solidFill>
              </a:rPr>
              <a:t>Как часто вы жуёте жевательную резинку?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3419475" y="1619250"/>
          <a:ext cx="6067425" cy="5400675"/>
        </p:xfrm>
        <a:graphic>
          <a:graphicData uri="http://schemas.openxmlformats.org/presentationml/2006/ole">
            <p:oleObj spid="_x0000_s1026" r:id="rId4" imgW="6067800" imgH="5400000" progId="">
              <p:embed/>
            </p:oleObj>
          </a:graphicData>
        </a:graphic>
      </p:graphicFrame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779838" y="3779838"/>
            <a:ext cx="2249487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6084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Каждый день - 60%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6480175" y="3779838"/>
            <a:ext cx="14620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6084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Часто - 20%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6659563" y="3060700"/>
            <a:ext cx="1619250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Иногда - 10%</a:t>
            </a: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5940425" y="2560638"/>
            <a:ext cx="1260475" cy="858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Не жую вообще - 10%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ＭＳ Ｐ明朝"/>
        <a:cs typeface=""/>
      </a:majorFont>
      <a:minorFont>
        <a:latin typeface="Times New Roman"/>
        <a:ea typeface="ＭＳ Ｐ明朝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419</Words>
  <PresentationFormat>Произвольный</PresentationFormat>
  <Paragraphs>75</Paragraphs>
  <Slides>13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Тема Office</vt:lpstr>
      <vt:lpstr>1_Тема Office</vt:lpstr>
      <vt:lpstr>2_Тема Office</vt:lpstr>
      <vt:lpstr>3_Тема Office</vt:lpstr>
      <vt:lpstr>Польза и вред жевательной резинки</vt:lpstr>
      <vt:lpstr>Цель проекта:</vt:lpstr>
      <vt:lpstr>   Гипотеза № 1 :  Жевательная  резинка полезна</vt:lpstr>
      <vt:lpstr>Жевательная резинка:</vt:lpstr>
      <vt:lpstr>Слайд 5</vt:lpstr>
      <vt:lpstr>Кроме того...</vt:lpstr>
      <vt:lpstr>Состав наиболее популярных жевательных резинок</vt:lpstr>
      <vt:lpstr>Неприятности от жвачки</vt:lpstr>
      <vt:lpstr>Результаты нашего социологического опроса</vt:lpstr>
      <vt:lpstr>Результаты нашего социологического опроса</vt:lpstr>
      <vt:lpstr>Правила  безопасного употребления жевательной резинки:</vt:lpstr>
      <vt:lpstr>Правила  безопасного употребления жевательной резинки: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Польза и вред жевательной резинки</dc:title>
  <dc:creator>1</dc:creator>
  <cp:lastModifiedBy>Valued Acer Customer</cp:lastModifiedBy>
  <cp:revision>17</cp:revision>
  <cp:lastPrinted>1601-01-01T00:00:00Z</cp:lastPrinted>
  <dcterms:created xsi:type="dcterms:W3CDTF">2010-05-08T14:57:36Z</dcterms:created>
  <dcterms:modified xsi:type="dcterms:W3CDTF">2011-09-14T08:31:57Z</dcterms:modified>
</cp:coreProperties>
</file>